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57"/>
  </p:notesMasterIdLst>
  <p:handoutMasterIdLst>
    <p:handoutMasterId r:id="rId58"/>
  </p:handoutMasterIdLst>
  <p:sldIdLst>
    <p:sldId id="256" r:id="rId5"/>
    <p:sldId id="265" r:id="rId6"/>
    <p:sldId id="295" r:id="rId7"/>
    <p:sldId id="314" r:id="rId8"/>
    <p:sldId id="313" r:id="rId9"/>
    <p:sldId id="290" r:id="rId10"/>
    <p:sldId id="310" r:id="rId11"/>
    <p:sldId id="263" r:id="rId12"/>
    <p:sldId id="309" r:id="rId13"/>
    <p:sldId id="286" r:id="rId14"/>
    <p:sldId id="312" r:id="rId15"/>
    <p:sldId id="262" r:id="rId16"/>
    <p:sldId id="282" r:id="rId17"/>
    <p:sldId id="287" r:id="rId18"/>
    <p:sldId id="288" r:id="rId19"/>
    <p:sldId id="289" r:id="rId20"/>
    <p:sldId id="294" r:id="rId21"/>
    <p:sldId id="308" r:id="rId22"/>
    <p:sldId id="285" r:id="rId23"/>
    <p:sldId id="269" r:id="rId24"/>
    <p:sldId id="296" r:id="rId25"/>
    <p:sldId id="279" r:id="rId26"/>
    <p:sldId id="297" r:id="rId27"/>
    <p:sldId id="280" r:id="rId28"/>
    <p:sldId id="299" r:id="rId29"/>
    <p:sldId id="315" r:id="rId30"/>
    <p:sldId id="298" r:id="rId31"/>
    <p:sldId id="266" r:id="rId32"/>
    <p:sldId id="304" r:id="rId33"/>
    <p:sldId id="272" r:id="rId34"/>
    <p:sldId id="300" r:id="rId35"/>
    <p:sldId id="283" r:id="rId36"/>
    <p:sldId id="301" r:id="rId37"/>
    <p:sldId id="302" r:id="rId38"/>
    <p:sldId id="305" r:id="rId39"/>
    <p:sldId id="267" r:id="rId40"/>
    <p:sldId id="268" r:id="rId41"/>
    <p:sldId id="274" r:id="rId42"/>
    <p:sldId id="275" r:id="rId43"/>
    <p:sldId id="278" r:id="rId44"/>
    <p:sldId id="276" r:id="rId45"/>
    <p:sldId id="307" r:id="rId46"/>
    <p:sldId id="306" r:id="rId47"/>
    <p:sldId id="271" r:id="rId48"/>
    <p:sldId id="318" r:id="rId49"/>
    <p:sldId id="317" r:id="rId50"/>
    <p:sldId id="281" r:id="rId51"/>
    <p:sldId id="293" r:id="rId52"/>
    <p:sldId id="291" r:id="rId53"/>
    <p:sldId id="292" r:id="rId54"/>
    <p:sldId id="316" r:id="rId55"/>
    <p:sldId id="26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6" autoAdjust="0"/>
    <p:restoredTop sz="97449" autoAdjust="0"/>
  </p:normalViewPr>
  <p:slideViewPr>
    <p:cSldViewPr snapToGrid="0">
      <p:cViewPr varScale="1">
        <p:scale>
          <a:sx n="79" d="100"/>
          <a:sy n="79" d="100"/>
        </p:scale>
        <p:origin x="108" y="18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1/17/2021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cannespaysdelerins.fr/docs/guide_Eco_construire2020_web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8661"/>
            <a:ext cx="9966960" cy="1325880"/>
          </a:xfrm>
        </p:spPr>
        <p:txBody>
          <a:bodyPr>
            <a:normAutofit fontScale="90000"/>
          </a:bodyPr>
          <a:lstStyle/>
          <a:p>
            <a:r>
              <a:rPr lang="en-US" sz="6600" cap="none" dirty="0"/>
              <a:t>MEMOIRE</a:t>
            </a:r>
            <a:br>
              <a:rPr lang="en-US" sz="6600" cap="none" dirty="0"/>
            </a:br>
            <a:r>
              <a:rPr lang="en-US" sz="6600" cap="none" dirty="0"/>
              <a:t>DEVELOPPEUR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Janvier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avec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7400"/>
            <a:ext cx="7312429" cy="4191000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/>
              </a:rPr>
              <a:t>Guide éco-construire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Conçu par le Pays de Grasse</a:t>
            </a:r>
          </a:p>
          <a:p>
            <a:pPr lvl="1"/>
            <a:r>
              <a:rPr lang="fr-FR" dirty="0"/>
              <a:t>Présente les informations et les possibilités de financements en matière de construction ou rénovation de son habitat</a:t>
            </a:r>
          </a:p>
          <a:p>
            <a:r>
              <a:rPr lang="fr-FR" dirty="0" err="1"/>
              <a:t>Wiiiz</a:t>
            </a:r>
            <a:r>
              <a:rPr lang="fr-FR" dirty="0"/>
              <a:t> pour la mobilité électrique</a:t>
            </a:r>
          </a:p>
          <a:p>
            <a:pPr lvl="1"/>
            <a:r>
              <a:rPr lang="fr-FR" dirty="0"/>
              <a:t>avec les agglomérations Sophia Antipolis et Pays de Grasse</a:t>
            </a:r>
          </a:p>
          <a:p>
            <a:pPr lvl="1"/>
            <a:r>
              <a:rPr lang="fr-FR" dirty="0"/>
              <a:t>95 bornes de recharge pour véhicules électriques en 2019</a:t>
            </a:r>
          </a:p>
          <a:p>
            <a:pPr marL="274320" lvl="1" indent="0">
              <a:buNone/>
            </a:pPr>
            <a:r>
              <a:rPr lang="fr-FR" dirty="0"/>
              <a:t>(28 dans la CACPL)</a:t>
            </a:r>
          </a:p>
          <a:p>
            <a:pPr lvl="1"/>
            <a:r>
              <a:rPr lang="fr-FR" dirty="0"/>
              <a:t>7 900 charges et 165 abonnées</a:t>
            </a:r>
          </a:p>
          <a:p>
            <a:r>
              <a:rPr lang="fr-FR" dirty="0"/>
              <a:t>Distribution gratuite de composteurs et formation</a:t>
            </a:r>
          </a:p>
          <a:p>
            <a:pPr lvl="1"/>
            <a:r>
              <a:rPr lang="fr-FR" dirty="0"/>
              <a:t>153 composteurs individuels</a:t>
            </a:r>
          </a:p>
          <a:p>
            <a:pPr lvl="1"/>
            <a:r>
              <a:rPr lang="fr-FR" dirty="0"/>
              <a:t>5 composteurs collectifs en pied d’immeuble et 1 sur voie publique</a:t>
            </a:r>
          </a:p>
          <a:p>
            <a:pPr lvl="1"/>
            <a:r>
              <a:rPr lang="fr-FR" dirty="0"/>
              <a:t>35 lombricomposteurs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F5F0-1B2F-4F5A-8172-EB805691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607" y="1287780"/>
            <a:ext cx="1881249" cy="1881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6143B-28B7-4A6B-A92F-7E77542B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4" y="4952351"/>
            <a:ext cx="3528646" cy="1357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4532F-0F75-4D6B-BCA1-08CB756E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079" y="3429000"/>
            <a:ext cx="2704947" cy="13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de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634728" cy="40386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Modernisation du réseau de transport (Palm Express) </a:t>
            </a:r>
          </a:p>
          <a:p>
            <a:r>
              <a:rPr lang="fr-FR" dirty="0"/>
              <a:t>2 nouveaux dispositifs d’accompagnement</a:t>
            </a:r>
          </a:p>
          <a:p>
            <a:pPr lvl="1"/>
            <a:r>
              <a:rPr lang="fr-FR" dirty="0"/>
              <a:t>Opération Programmée d’Amélioration de l’Habitat (OPAH)</a:t>
            </a:r>
          </a:p>
          <a:p>
            <a:pPr lvl="1"/>
            <a:r>
              <a:rPr lang="fr-FR" dirty="0"/>
              <a:t>Programme Opérationnel de Prévention et d’Accompagnement des Copropriétés (POPAC)</a:t>
            </a:r>
          </a:p>
          <a:p>
            <a:r>
              <a:rPr lang="fr-FR" dirty="0"/>
              <a:t>Relais Tri Mobile</a:t>
            </a:r>
          </a:p>
          <a:p>
            <a:pPr lvl="1"/>
            <a:r>
              <a:rPr lang="fr-FR" dirty="0"/>
              <a:t>Service ponctuel de proximité de collecte des petits encombrants, appareils électroménagers (D3E), déchets dangereux…</a:t>
            </a:r>
          </a:p>
          <a:p>
            <a:r>
              <a:rPr lang="fr-FR" dirty="0"/>
              <a:t>Ateliers Objectif Zéro Déchet</a:t>
            </a:r>
          </a:p>
          <a:p>
            <a:pPr lvl="1"/>
            <a:r>
              <a:rPr lang="fr-FR" dirty="0"/>
              <a:t>255 familles accompagnées dans la réduction des déchets</a:t>
            </a:r>
          </a:p>
          <a:p>
            <a:pPr lvl="1"/>
            <a:r>
              <a:rPr lang="fr-FR" dirty="0"/>
              <a:t>saison 3 depuis septembre</a:t>
            </a:r>
          </a:p>
          <a:p>
            <a:r>
              <a:rPr lang="fr-FR" dirty="0" err="1"/>
              <a:t>Cliiink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4FD76-DB44-4F92-AAC0-0D3E65CE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13" y="4652199"/>
            <a:ext cx="3061034" cy="1152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FC9BE-FB81-41A1-96B4-F6BE6527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52" y="1668886"/>
            <a:ext cx="2629395" cy="1314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63587-8B98-41BD-9FF7-FEC1C4EB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862" y="3666062"/>
            <a:ext cx="14382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(détection d’anomalies)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10" y="4089801"/>
            <a:ext cx="5288881" cy="2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511559"/>
            <a:ext cx="8767860" cy="3913624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ETAT DE L’ART</a:t>
            </a:r>
          </a:p>
          <a:p>
            <a:r>
              <a:rPr lang="fr-FR" dirty="0"/>
              <a:t>CONTEXTE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ANALYSE ET MODELISATION</a:t>
            </a:r>
          </a:p>
          <a:p>
            <a:r>
              <a:rPr lang="fr-FR" dirty="0"/>
              <a:t>BASE DE DONNEES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DASHBOARD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BASE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DONNEES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9731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263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Ajout de 93 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+ de 80 graphiques :</a:t>
            </a:r>
          </a:p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collecteurs par ville, marque, volume, types de collecteur ou de tri </a:t>
            </a:r>
          </a:p>
          <a:p>
            <a:pPr lvl="1"/>
            <a:r>
              <a:rPr lang="fr-FR" dirty="0"/>
              <a:t>Répartition des collecteurs par ville et types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(et évolution)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ETAT DE L’ART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78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9695-3CEE-4B15-93A2-A02D4114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" y="2186935"/>
            <a:ext cx="4822036" cy="356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805F7-B731-434C-B724-07A3DC28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06" y="2186935"/>
            <a:ext cx="4826314" cy="35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collecteurs dans la CACPL</a:t>
            </a:r>
          </a:p>
        </p:txBody>
      </p:sp>
      <p:pic>
        <p:nvPicPr>
          <p:cNvPr id="4" name="Image 24">
            <a:extLst>
              <a:ext uri="{FF2B5EF4-FFF2-40B4-BE49-F238E27FC236}">
                <a16:creationId xmlns:a16="http://schemas.microsoft.com/office/drawing/2014/main" id="{C57E9E42-6EA9-421A-8288-7AB9425DAF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9" y="1669733"/>
            <a:ext cx="9876662" cy="493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pic>
        <p:nvPicPr>
          <p:cNvPr id="7" name="Image 25">
            <a:extLst>
              <a:ext uri="{FF2B5EF4-FFF2-40B4-BE49-F238E27FC236}">
                <a16:creationId xmlns:a16="http://schemas.microsoft.com/office/drawing/2014/main" id="{EDAED7B1-C803-4302-9928-375369C8A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1402080"/>
            <a:ext cx="8881871" cy="44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AE32-D7BF-4C49-9053-5474BD5EFF5D}"/>
              </a:ext>
            </a:extLst>
          </p:cNvPr>
          <p:cNvSpPr txBox="1"/>
          <p:nvPr/>
        </p:nvSpPr>
        <p:spPr>
          <a:xfrm>
            <a:off x="1315952" y="5544526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D9CF0C28-42D7-4119-ACC6-E9CFFC4B6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12" y="1422253"/>
            <a:ext cx="8400442" cy="4234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C939-716E-41FC-ADF0-5B755BBA2375}"/>
              </a:ext>
            </a:extLst>
          </p:cNvPr>
          <p:cNvSpPr txBox="1"/>
          <p:nvPr/>
        </p:nvSpPr>
        <p:spPr>
          <a:xfrm>
            <a:off x="697831" y="5285934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(inverse avec 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8F87-8C17-4407-A273-C52C58C6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6" y="1335675"/>
            <a:ext cx="6586339" cy="26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0BB32-5516-4F4D-B2F9-53D8A232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" y="3935812"/>
            <a:ext cx="6586339" cy="26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(peu impliqués)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00" y="528828"/>
            <a:ext cx="9875520" cy="1356360"/>
          </a:xfrm>
        </p:spPr>
        <p:txBody>
          <a:bodyPr/>
          <a:lstStyle/>
          <a:p>
            <a:r>
              <a:rPr lang="fr-FR" dirty="0"/>
              <a:t>Le nouvel eldorado de la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69864" cy="403860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A7379-AE00-4158-BBD1-61D9DD6B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322" y="1426464"/>
            <a:ext cx="3625727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4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Tableau de bord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82EA6-6E35-439C-BD72-364FABFD7A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12" y="1831658"/>
            <a:ext cx="8322976" cy="4538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758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1339693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  <a:p>
            <a:r>
              <a:rPr lang="fr-FR" dirty="0"/>
              <a:t>Retour d’expérience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délicats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correspondre l’inventaire des collecteurs avec les étiquettes des différents jeux de donnés (sans standardisation)</a:t>
            </a:r>
          </a:p>
          <a:p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</a:t>
            </a:r>
            <a:r>
              <a:rPr lang="fr-FR"/>
              <a:t>celles carroyées</a:t>
            </a:r>
            <a:r>
              <a:rPr lang="fr-FR" dirty="0"/>
              <a:t>) pour établir des dépendances avec les données démographiques (densité de population, familles nombreuses, niveaux de vie…)</a:t>
            </a:r>
          </a:p>
          <a:p>
            <a:pPr lvl="1"/>
            <a:r>
              <a:rPr lang="fr-FR" dirty="0"/>
              <a:t>Données SIRENE pour mieux mesurer l’incidence de chaque secteur d’activité</a:t>
            </a:r>
          </a:p>
          <a:p>
            <a:pPr lvl="1"/>
            <a:r>
              <a:rPr lang="fr-FR" dirty="0"/>
              <a:t>Données météorologiques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10162308" cy="4038600"/>
          </a:xfrm>
        </p:spPr>
        <p:txBody>
          <a:bodyPr/>
          <a:lstStyle/>
          <a:p>
            <a:r>
              <a:rPr lang="fr-FR" dirty="0"/>
              <a:t>Dans le cadre d’une formation Simplon Dev Web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Améliorer la carte en travaillant directement avec Leaflet.js</a:t>
            </a:r>
          </a:p>
          <a:p>
            <a:pPr lvl="2"/>
            <a:r>
              <a:rPr lang="fr-FR" dirty="0"/>
              <a:t>Rajouter des couches/vues/filtres supplémentaires</a:t>
            </a:r>
          </a:p>
          <a:p>
            <a:pPr lvl="2"/>
            <a:r>
              <a:rPr lang="fr-FR" dirty="0"/>
              <a:t>Travailler son interactivité</a:t>
            </a:r>
          </a:p>
          <a:p>
            <a:pPr lvl="1"/>
            <a:r>
              <a:rPr lang="fr-FR" dirty="0"/>
              <a:t>Transformer le tableau de bord en service</a:t>
            </a:r>
          </a:p>
          <a:p>
            <a:pPr lvl="1"/>
            <a:r>
              <a:rPr lang="fr-FR" dirty="0"/>
              <a:t>Créer une API</a:t>
            </a:r>
          </a:p>
        </p:txBody>
      </p:sp>
    </p:spTree>
    <p:extLst>
      <p:ext uri="{BB962C8B-B14F-4D97-AF65-F5344CB8AC3E}">
        <p14:creationId xmlns:p14="http://schemas.microsoft.com/office/powerpoint/2010/main" val="372367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98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Dans le cadre d’une formation Simplon IA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d’expérience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10162308" cy="4038600"/>
          </a:xfrm>
        </p:spPr>
        <p:txBody>
          <a:bodyPr/>
          <a:lstStyle/>
          <a:p>
            <a:r>
              <a:rPr lang="fr-FR" dirty="0"/>
              <a:t>Dans le cadre d’une formation Simplon Dev Web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Améliorer la carte en travaillant directement avec Leaflet.js</a:t>
            </a:r>
          </a:p>
          <a:p>
            <a:pPr lvl="2"/>
            <a:r>
              <a:rPr lang="fr-FR" dirty="0"/>
              <a:t>Rajouter des couches/vues/filtres supplémentaires</a:t>
            </a:r>
          </a:p>
          <a:p>
            <a:pPr lvl="2"/>
            <a:r>
              <a:rPr lang="fr-FR" dirty="0"/>
              <a:t>Travailler son interactivité</a:t>
            </a:r>
          </a:p>
          <a:p>
            <a:pPr lvl="1"/>
            <a:r>
              <a:rPr lang="fr-FR" dirty="0"/>
              <a:t>Transformer le tableau de bord en service</a:t>
            </a:r>
          </a:p>
          <a:p>
            <a:pPr lvl="1"/>
            <a:r>
              <a:rPr lang="fr-FR" dirty="0"/>
              <a:t>Créer une API</a:t>
            </a:r>
          </a:p>
        </p:txBody>
      </p:sp>
    </p:spTree>
    <p:extLst>
      <p:ext uri="{BB962C8B-B14F-4D97-AF65-F5344CB8AC3E}">
        <p14:creationId xmlns:p14="http://schemas.microsoft.com/office/powerpoint/2010/main" val="813510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7E42-75D9-42EA-BED3-30622508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 et transition écologique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547F-D524-4BE7-B534-8E1F1714B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Pôle Environnement Cadre de Vie et Transition Énergétique</a:t>
            </a:r>
          </a:p>
          <a:p>
            <a:r>
              <a:rPr lang="fr-FR" dirty="0"/>
              <a:t>Chiffres clés (2019)</a:t>
            </a:r>
          </a:p>
          <a:p>
            <a:pPr lvl="1"/>
            <a:r>
              <a:rPr lang="fr-FR" dirty="0"/>
              <a:t>165 agents</a:t>
            </a:r>
          </a:p>
          <a:p>
            <a:pPr lvl="1"/>
            <a:r>
              <a:rPr lang="fr-FR" dirty="0"/>
              <a:t>14 900 tournées</a:t>
            </a:r>
          </a:p>
          <a:p>
            <a:pPr lvl="1"/>
            <a:r>
              <a:rPr lang="fr-FR" dirty="0"/>
              <a:t>10 679 tonnes d’emballages ménagers recyclables collectées </a:t>
            </a:r>
            <a:br>
              <a:rPr lang="fr-FR" dirty="0"/>
            </a:br>
            <a:r>
              <a:rPr lang="fr-FR" dirty="0"/>
              <a:t>(77 136 t d’ordures ménagères, 5 133 t de verre et 540 t de textiles)</a:t>
            </a:r>
          </a:p>
          <a:p>
            <a:r>
              <a:rPr lang="fr-FR" dirty="0"/>
              <a:t>Lauréate des Trophées Climat Energie en 2019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2DA95-36EC-448E-B20B-F4628AA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91" y="4387088"/>
            <a:ext cx="2563368" cy="1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200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6549</TotalTime>
  <Words>1835</Words>
  <Application>Microsoft Office PowerPoint</Application>
  <PresentationFormat>Widescreen</PresentationFormat>
  <Paragraphs>322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Corbel</vt:lpstr>
      <vt:lpstr>Wingdings</vt:lpstr>
      <vt:lpstr>Basis</vt:lpstr>
      <vt:lpstr>MEMOIRE DEVELOPPEUR DATA</vt:lpstr>
      <vt:lpstr>MENU</vt:lpstr>
      <vt:lpstr>ETAT DE L’ART</vt:lpstr>
      <vt:lpstr>Le nouvel eldorado de la data</vt:lpstr>
      <vt:lpstr>CONTEXTE</vt:lpstr>
      <vt:lpstr>Environnement et enjeux</vt:lpstr>
      <vt:lpstr>Conséquences futures</vt:lpstr>
      <vt:lpstr>CACPL</vt:lpstr>
      <vt:lpstr>CACPL et transition écologique</vt:lpstr>
      <vt:lpstr>Initiatives avec la CACPL</vt:lpstr>
      <vt:lpstr>Initiatives de la CACPL</vt:lpstr>
      <vt:lpstr>PowerPoint Presentation</vt:lpstr>
      <vt:lpstr>Cliiink dans la CACPL</vt:lpstr>
      <vt:lpstr>Cliiink dans la CACPL : Initiatives récentes</vt:lpstr>
      <vt:lpstr>Perspectives du stage</vt:lpstr>
      <vt:lpstr>Objet du stage</vt:lpstr>
      <vt:lpstr>Planification et gestion</vt:lpstr>
      <vt:lpstr>Méthode agile</vt:lpstr>
      <vt:lpstr>Planning et avancement</vt:lpstr>
      <vt:lpstr>Analyse  et  MODELISATION</vt:lpstr>
      <vt:lpstr>Jeu de données initial</vt:lpstr>
      <vt:lpstr>Analyse et traitement</vt:lpstr>
      <vt:lpstr>Modélisation théorique</vt:lpstr>
      <vt:lpstr>Nouveau jeu de données sur la collecte du verre</vt:lpstr>
      <vt:lpstr>Modélisation théorique</vt:lpstr>
      <vt:lpstr>BASE DE DONNEES</vt:lpstr>
      <vt:lpstr>Base De Données</vt:lpstr>
      <vt:lpstr>data visualisation</vt:lpstr>
      <vt:lpstr>Génération de graphiques</vt:lpstr>
      <vt:lpstr>Répartition des collecteurs dans la CACPL</vt:lpstr>
      <vt:lpstr>Nombre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Tableau de bord</vt:lpstr>
      <vt:lpstr>Schéma fonctionnel </vt:lpstr>
      <vt:lpstr>DEMONSTRATION</vt:lpstr>
      <vt:lpstr>CONCLUSION</vt:lpstr>
      <vt:lpstr>Prolongements délicats</vt:lpstr>
      <vt:lpstr>Prolongements envisageables</vt:lpstr>
      <vt:lpstr>Prolongements envisageables</vt:lpstr>
      <vt:lpstr>Retour d’expérience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58</cp:revision>
  <dcterms:created xsi:type="dcterms:W3CDTF">2020-10-27T15:20:52Z</dcterms:created>
  <dcterms:modified xsi:type="dcterms:W3CDTF">2021-01-17T21:00:55Z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